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Montserrat SemiBold"/>
      <p:regular r:id="rId23"/>
      <p:bold r:id="rId24"/>
      <p:italic r:id="rId25"/>
      <p:boldItalic r:id="rId26"/>
    </p:embeddedFont>
    <p:embeddedFont>
      <p:font typeface="Montserrat"/>
      <p:regular r:id="rId27"/>
      <p:bold r:id="rId28"/>
      <p:italic r:id="rId29"/>
      <p:boldItalic r:id="rId30"/>
    </p:embeddedFont>
    <p:embeddedFont>
      <p:font typeface="Lato"/>
      <p:regular r:id="rId31"/>
      <p:bold r:id="rId32"/>
      <p:italic r:id="rId33"/>
      <p:boldItalic r:id="rId3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MontserratSemiBold-bold.fntdata"/><Relationship Id="rId23" Type="http://schemas.openxmlformats.org/officeDocument/2006/relationships/font" Target="fonts/MontserratSemiBo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SemiBold-boldItalic.fntdata"/><Relationship Id="rId25" Type="http://schemas.openxmlformats.org/officeDocument/2006/relationships/font" Target="fonts/MontserratSemiBold-italic.fntdata"/><Relationship Id="rId28" Type="http://schemas.openxmlformats.org/officeDocument/2006/relationships/font" Target="fonts/Montserrat-bold.fntdata"/><Relationship Id="rId27" Type="http://schemas.openxmlformats.org/officeDocument/2006/relationships/font" Target="fonts/Montserra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Lato-regular.fntdata"/><Relationship Id="rId30" Type="http://schemas.openxmlformats.org/officeDocument/2006/relationships/font" Target="fonts/Montserrat-boldItalic.fntdata"/><Relationship Id="rId11" Type="http://schemas.openxmlformats.org/officeDocument/2006/relationships/slide" Target="slides/slide6.xml"/><Relationship Id="rId33" Type="http://schemas.openxmlformats.org/officeDocument/2006/relationships/font" Target="fonts/Lato-italic.fntdata"/><Relationship Id="rId10" Type="http://schemas.openxmlformats.org/officeDocument/2006/relationships/slide" Target="slides/slide5.xml"/><Relationship Id="rId32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font" Target="fonts/Lato-bold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c2d0d995d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c2d0d995d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c2d0d995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c2d0d995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c2d0d995d9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c2d0d995d9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c2e0ab69d0_3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c2e0ab69d0_3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c2e0ab69d0_3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c2e0ab69d0_3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c2ce87b54f_1_2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c2ce87b54f_1_2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c2ce87b54f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3c2ce87b54f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c2ce87b54f_1_2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c2ce87b54f_1_2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c2ce87b54f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c2ce87b54f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c2ce87b54f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c2ce87b54f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c2ce87b54f_1_1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3c2ce87b54f_1_1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3c2ce87b54f_1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3c2ce87b54f_1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2ce87b54f_2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2ce87b54f_2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c2ce87b54f_2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7" name="Google Shape;167;g3c2ce87b54f_2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c2ce87b54f_2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g3c2ce87b54f_2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c2ce87b54f_2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c2ce87b54f_2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1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Google Shape;12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Google Shape;39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Google Shape;40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Google Shape;46;p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Google Shape;47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Google Shape;53;p5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5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Google Shape;60;p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Google Shape;6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7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Google Shape;67;p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Google Shape;68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Google Shape;89;p8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Google Shape;9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Google Shape;96;p9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Google Shape;97;p9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Google Shape;103;p10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Google Shape;10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Relationship Id="rId4" Type="http://schemas.openxmlformats.org/officeDocument/2006/relationships/image" Target="../media/image9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8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8173" y="0"/>
            <a:ext cx="918034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2"/>
          <p:cNvSpPr txBox="1"/>
          <p:nvPr>
            <p:ph type="title"/>
          </p:nvPr>
        </p:nvSpPr>
        <p:spPr>
          <a:xfrm>
            <a:off x="1042885" y="18378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 para observadores</a:t>
            </a:r>
            <a:endParaRPr b="1"/>
          </a:p>
        </p:txBody>
      </p:sp>
      <p:sp>
        <p:nvSpPr>
          <p:cNvPr id="188" name="Google Shape;188;p22"/>
          <p:cNvSpPr txBox="1"/>
          <p:nvPr/>
        </p:nvSpPr>
        <p:spPr>
          <a:xfrm>
            <a:off x="942525" y="1016873"/>
            <a:ext cx="72396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Observaciones sobre los usuarios: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Elvira: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Usuario principiante sin experiencia previa que requiere una interfaz guiada para no perderse.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Antonio: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Usuario con base teórica pero sin experiencia práctica en la organización de eventos deportivos.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Fran: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Usuario experto y familiarizado con la gestión deportiva que navegará la aplicación con total autonomía.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3"/>
          <p:cNvSpPr txBox="1"/>
          <p:nvPr>
            <p:ph type="title"/>
          </p:nvPr>
        </p:nvSpPr>
        <p:spPr>
          <a:xfrm>
            <a:off x="1052550" y="18380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 para observadores</a:t>
            </a:r>
            <a:endParaRPr b="1"/>
          </a:p>
        </p:txBody>
      </p:sp>
      <p:pic>
        <p:nvPicPr>
          <p:cNvPr id="194" name="Google Shape;194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89075" y="798800"/>
            <a:ext cx="7165856" cy="403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/>
          <p:nvPr>
            <p:ph type="title"/>
          </p:nvPr>
        </p:nvSpPr>
        <p:spPr>
          <a:xfrm>
            <a:off x="1042885" y="18378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 para observadores</a:t>
            </a:r>
            <a:endParaRPr b="1"/>
          </a:p>
        </p:txBody>
      </p:sp>
      <p:sp>
        <p:nvSpPr>
          <p:cNvPr id="200" name="Google Shape;200;p24"/>
          <p:cNvSpPr txBox="1"/>
          <p:nvPr/>
        </p:nvSpPr>
        <p:spPr>
          <a:xfrm>
            <a:off x="942525" y="1016873"/>
            <a:ext cx="7239600" cy="326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Informe final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Registro e Iconografía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Implementar un botón de registro explícito y aumentar el tamaño de iconos críticos, como el de ajustes del perfil.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Identificación de Deportes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Añadir etiquetas de texto a las imágenes de los eventos para garantizar que el deporte sea reconocible.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Montserrat"/>
              <a:buChar char="-"/>
            </a:pPr>
            <a:r>
              <a:rPr b="1"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Navegación del Mapa</a:t>
            </a:r>
            <a:r>
              <a:rPr lang="es" sz="2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 Reubicar la función del mapa de la sección del mapa a "Buscar".</a:t>
            </a:r>
            <a:endParaRPr sz="2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/>
          <p:nvPr>
            <p:ph type="title"/>
          </p:nvPr>
        </p:nvSpPr>
        <p:spPr>
          <a:xfrm>
            <a:off x="1042885" y="18378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Cambios finales en el prototipo</a:t>
            </a:r>
            <a:endParaRPr b="1"/>
          </a:p>
        </p:txBody>
      </p:sp>
      <p:pic>
        <p:nvPicPr>
          <p:cNvPr id="206" name="Google Shape;20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9350" y="798780"/>
            <a:ext cx="2225724" cy="4039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/>
          <p:nvPr/>
        </p:nvSpPr>
        <p:spPr>
          <a:xfrm>
            <a:off x="4303350" y="2371500"/>
            <a:ext cx="537300" cy="40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2600" y="798780"/>
            <a:ext cx="2245042" cy="403992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/>
          <p:nvPr>
            <p:ph type="title"/>
          </p:nvPr>
        </p:nvSpPr>
        <p:spPr>
          <a:xfrm>
            <a:off x="1042885" y="18378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Cambios finales en el prototipo</a:t>
            </a:r>
            <a:endParaRPr b="1"/>
          </a:p>
        </p:txBody>
      </p:sp>
      <p:sp>
        <p:nvSpPr>
          <p:cNvPr id="214" name="Google Shape;214;p26"/>
          <p:cNvSpPr/>
          <p:nvPr/>
        </p:nvSpPr>
        <p:spPr>
          <a:xfrm>
            <a:off x="4303350" y="2371500"/>
            <a:ext cx="537300" cy="40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1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5" name="Google Shape;2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6353" y="801176"/>
            <a:ext cx="2245050" cy="40351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2600" y="798780"/>
            <a:ext cx="2244400" cy="40399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7"/>
          <p:cNvSpPr txBox="1"/>
          <p:nvPr>
            <p:ph type="title"/>
          </p:nvPr>
        </p:nvSpPr>
        <p:spPr>
          <a:xfrm>
            <a:off x="4913200" y="308850"/>
            <a:ext cx="4049700" cy="89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Página de lanzamiento</a:t>
            </a:r>
            <a:r>
              <a:rPr b="1" lang="es"/>
              <a:t>:</a:t>
            </a:r>
            <a:r>
              <a:rPr b="1" lang="es"/>
              <a:t> Inicio</a:t>
            </a:r>
            <a:endParaRPr b="1"/>
          </a:p>
        </p:txBody>
      </p:sp>
      <p:pic>
        <p:nvPicPr>
          <p:cNvPr id="222" name="Google Shape;222;p27" title="Web1.jpeg"/>
          <p:cNvPicPr preferRelativeResize="0"/>
          <p:nvPr/>
        </p:nvPicPr>
        <p:blipFill rotWithShape="1">
          <a:blip r:embed="rId3">
            <a:alphaModFix/>
          </a:blip>
          <a:srcRect b="0" l="28680" r="28158" t="0"/>
          <a:stretch/>
        </p:blipFill>
        <p:spPr>
          <a:xfrm>
            <a:off x="0" y="0"/>
            <a:ext cx="4643236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27"/>
          <p:cNvSpPr txBox="1"/>
          <p:nvPr/>
        </p:nvSpPr>
        <p:spPr>
          <a:xfrm>
            <a:off x="4958950" y="1468325"/>
            <a:ext cx="3958200" cy="32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Concepto: 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Conectar personas activas para realizar deporte. “</a:t>
            </a:r>
            <a:r>
              <a:rPr i="1"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Blablacar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” deportivo.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Estética: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Estilo "</a:t>
            </a:r>
            <a:r>
              <a:rPr i="1"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Nike/Spotify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". Vibrante, energético y atrevido.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Accesibilidad: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Paleta de colores con alto contraste para permitir ver claramente todo, incluso para personas con daltonismo.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8" name="Google Shape;228;p28" title="Web2.jpeg"/>
          <p:cNvPicPr preferRelativeResize="0"/>
          <p:nvPr/>
        </p:nvPicPr>
        <p:blipFill rotWithShape="1">
          <a:blip r:embed="rId3">
            <a:alphaModFix/>
          </a:blip>
          <a:srcRect b="0" l="34300" r="34247" t="0"/>
          <a:stretch/>
        </p:blipFill>
        <p:spPr>
          <a:xfrm>
            <a:off x="6292425" y="821006"/>
            <a:ext cx="2851572" cy="432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9" name="Google Shape;229;p28"/>
          <p:cNvSpPr txBox="1"/>
          <p:nvPr>
            <p:ph type="title"/>
          </p:nvPr>
        </p:nvSpPr>
        <p:spPr>
          <a:xfrm>
            <a:off x="562950" y="195325"/>
            <a:ext cx="8018100" cy="83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Página de lanzamiento: </a:t>
            </a:r>
            <a:r>
              <a:rPr b="1" lang="es"/>
              <a:t>Inmersión</a:t>
            </a:r>
            <a:r>
              <a:rPr b="1" lang="es"/>
              <a:t> de usuario</a:t>
            </a:r>
            <a:endParaRPr b="1"/>
          </a:p>
        </p:txBody>
      </p:sp>
      <p:sp>
        <p:nvSpPr>
          <p:cNvPr id="230" name="Google Shape;230;p28"/>
          <p:cNvSpPr txBox="1"/>
          <p:nvPr/>
        </p:nvSpPr>
        <p:spPr>
          <a:xfrm>
            <a:off x="3548975" y="1109700"/>
            <a:ext cx="2564400" cy="346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: Vídeo real de la app para que el usuario vea la interfaz.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Un resumen visual de </a:t>
            </a: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por qué elegir iCancha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(cercanía, rapidez, todos los niveles).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45720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Valoraciones 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(ficticias para el prototipo) que refuerzan la credibilidad del proyecto.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231" name="Google Shape;231;p28" title="Web3.jpeg"/>
          <p:cNvPicPr preferRelativeResize="0"/>
          <p:nvPr/>
        </p:nvPicPr>
        <p:blipFill rotWithShape="1">
          <a:blip r:embed="rId4">
            <a:alphaModFix/>
          </a:blip>
          <a:srcRect b="0" l="34531" r="34465" t="0"/>
          <a:stretch/>
        </p:blipFill>
        <p:spPr>
          <a:xfrm>
            <a:off x="1" y="821001"/>
            <a:ext cx="3369912" cy="432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6" name="Google Shape;236;p29" title="Web4.jpeg"/>
          <p:cNvPicPr preferRelativeResize="0"/>
          <p:nvPr/>
        </p:nvPicPr>
        <p:blipFill rotWithShape="1">
          <a:blip r:embed="rId3">
            <a:alphaModFix/>
          </a:blip>
          <a:srcRect b="13882" l="14204" r="14346" t="17118"/>
          <a:stretch/>
        </p:blipFill>
        <p:spPr>
          <a:xfrm>
            <a:off x="0" y="3195400"/>
            <a:ext cx="9144000" cy="1948100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29"/>
          <p:cNvSpPr txBox="1"/>
          <p:nvPr>
            <p:ph type="title"/>
          </p:nvPr>
        </p:nvSpPr>
        <p:spPr>
          <a:xfrm>
            <a:off x="1144675" y="504050"/>
            <a:ext cx="7419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Página de lanzamiento: </a:t>
            </a:r>
            <a:r>
              <a:rPr b="1" lang="es"/>
              <a:t>Cierre</a:t>
            </a:r>
            <a:endParaRPr b="1"/>
          </a:p>
        </p:txBody>
      </p:sp>
      <p:sp>
        <p:nvSpPr>
          <p:cNvPr id="238" name="Google Shape;238;p29"/>
          <p:cNvSpPr txBox="1"/>
          <p:nvPr/>
        </p:nvSpPr>
        <p:spPr>
          <a:xfrm>
            <a:off x="1221600" y="1092675"/>
            <a:ext cx="3350400" cy="20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Diseño: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Fondo degradado para diferenciarlo del resto de la página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Celda para incluir el correo para un acceso beta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Mensaje temático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9" name="Google Shape;239;p29"/>
          <p:cNvSpPr txBox="1"/>
          <p:nvPr/>
        </p:nvSpPr>
        <p:spPr>
          <a:xfrm>
            <a:off x="4972750" y="1092675"/>
            <a:ext cx="3350400" cy="202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Tecnología</a:t>
            </a:r>
            <a:r>
              <a:rPr b="1" lang="es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b="1"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Next.js 14 (React)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para rendimiento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Tailwind CSS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para el diseño y colores personalizados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Framer Motion</a:t>
            </a:r>
            <a:r>
              <a:rPr lang="es" sz="13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para las animaciones fluidas</a:t>
            </a:r>
            <a:endParaRPr sz="13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BFBFBF"/>
            </a:gs>
            <a:gs pos="100000">
              <a:srgbClr val="737373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Índice	</a:t>
            </a:r>
            <a:endParaRPr b="1"/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AutoNum type="arabicPeriod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Recorrido cognitivo con usuarios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AutoNum type="arabicPeriod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Recorrido cognitivo para observadores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AutoNum type="arabicPeriod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Landing page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5"/>
          <p:cNvSpPr txBox="1"/>
          <p:nvPr>
            <p:ph type="title"/>
          </p:nvPr>
        </p:nvSpPr>
        <p:spPr>
          <a:xfrm>
            <a:off x="1297500" y="39375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 cognitivo con usuarios</a:t>
            </a:r>
            <a:endParaRPr b="1"/>
          </a:p>
        </p:txBody>
      </p:sp>
      <p:sp>
        <p:nvSpPr>
          <p:cNvPr id="146" name="Google Shape;146;p15"/>
          <p:cNvSpPr txBox="1"/>
          <p:nvPr>
            <p:ph idx="1" type="body"/>
          </p:nvPr>
        </p:nvSpPr>
        <p:spPr>
          <a:xfrm>
            <a:off x="1297500" y="1443300"/>
            <a:ext cx="5413500" cy="22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Tareas del recorrido </a:t>
            </a: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cognitivo</a:t>
            </a: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: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1200"/>
              </a:spcBef>
              <a:spcAft>
                <a:spcPts val="0"/>
              </a:spcAft>
              <a:buSzPts val="2300"/>
              <a:buFont typeface="Montserrat"/>
              <a:buChar char="-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Gesti</a:t>
            </a: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ón de usuario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-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Apuntarse a evento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-"/>
            </a:pPr>
            <a:r>
              <a:rPr lang="es" sz="2300">
                <a:latin typeface="Montserrat"/>
                <a:ea typeface="Montserrat"/>
                <a:cs typeface="Montserrat"/>
                <a:sym typeface="Montserrat"/>
              </a:rPr>
              <a:t>Tareas varias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6"/>
          <p:cNvSpPr txBox="1"/>
          <p:nvPr>
            <p:ph type="title"/>
          </p:nvPr>
        </p:nvSpPr>
        <p:spPr>
          <a:xfrm>
            <a:off x="1297500" y="39375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Subtareas </a:t>
            </a:r>
            <a:r>
              <a:rPr b="1" lang="es"/>
              <a:t>gestión</a:t>
            </a:r>
            <a:r>
              <a:rPr b="1" lang="es"/>
              <a:t> usuario</a:t>
            </a:r>
            <a:endParaRPr b="1"/>
          </a:p>
        </p:txBody>
      </p:sp>
      <p:sp>
        <p:nvSpPr>
          <p:cNvPr id="152" name="Google Shape;152;p16"/>
          <p:cNvSpPr txBox="1"/>
          <p:nvPr>
            <p:ph idx="1" type="body"/>
          </p:nvPr>
        </p:nvSpPr>
        <p:spPr>
          <a:xfrm>
            <a:off x="1297500" y="1166325"/>
            <a:ext cx="7038900" cy="3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Registro usuario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Inicio de sesi</a:t>
            </a: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ón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Modificar configuración usuario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Ver ayuda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Ver perfil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Cerrar sesión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7"/>
          <p:cNvSpPr txBox="1"/>
          <p:nvPr>
            <p:ph type="title"/>
          </p:nvPr>
        </p:nvSpPr>
        <p:spPr>
          <a:xfrm>
            <a:off x="1297500" y="39375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Subtareas apunt</a:t>
            </a:r>
            <a:r>
              <a:rPr b="1" lang="es"/>
              <a:t>arse a evento</a:t>
            </a:r>
            <a:endParaRPr b="1"/>
          </a:p>
        </p:txBody>
      </p:sp>
      <p:sp>
        <p:nvSpPr>
          <p:cNvPr id="158" name="Google Shape;158;p17"/>
          <p:cNvSpPr txBox="1"/>
          <p:nvPr>
            <p:ph idx="1" type="body"/>
          </p:nvPr>
        </p:nvSpPr>
        <p:spPr>
          <a:xfrm>
            <a:off x="1297500" y="1166325"/>
            <a:ext cx="7038900" cy="3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Buscar evento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Apuntarse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Cancelar asistencia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Valorar usuario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Entrar al chat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8"/>
          <p:cNvSpPr txBox="1"/>
          <p:nvPr>
            <p:ph type="title"/>
          </p:nvPr>
        </p:nvSpPr>
        <p:spPr>
          <a:xfrm>
            <a:off x="1297500" y="39375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Subtareas tareas varias</a:t>
            </a:r>
            <a:endParaRPr b="1"/>
          </a:p>
        </p:txBody>
      </p:sp>
      <p:sp>
        <p:nvSpPr>
          <p:cNvPr id="164" name="Google Shape;164;p18"/>
          <p:cNvSpPr txBox="1"/>
          <p:nvPr>
            <p:ph idx="1" type="body"/>
          </p:nvPr>
        </p:nvSpPr>
        <p:spPr>
          <a:xfrm>
            <a:off x="1297500" y="1166325"/>
            <a:ext cx="7038900" cy="331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Buscar por mapa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Buscar por deporte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Ver premios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-"/>
            </a:pPr>
            <a:r>
              <a:rPr lang="es" sz="2400">
                <a:latin typeface="Montserrat"/>
                <a:ea typeface="Montserrat"/>
                <a:cs typeface="Montserrat"/>
                <a:sym typeface="Montserrat"/>
              </a:rPr>
              <a:t>Ver perfil de un usuario</a:t>
            </a:r>
            <a:endParaRPr sz="2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9"/>
          <p:cNvSpPr txBox="1"/>
          <p:nvPr>
            <p:ph type="title"/>
          </p:nvPr>
        </p:nvSpPr>
        <p:spPr>
          <a:xfrm>
            <a:off x="1052550" y="18380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</a:t>
            </a:r>
            <a:endParaRPr b="1"/>
          </a:p>
        </p:txBody>
      </p:sp>
      <p:pic>
        <p:nvPicPr>
          <p:cNvPr id="170" name="Google Shape;17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381" y="798800"/>
            <a:ext cx="6627249" cy="418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0"/>
          <p:cNvSpPr txBox="1"/>
          <p:nvPr>
            <p:ph type="title"/>
          </p:nvPr>
        </p:nvSpPr>
        <p:spPr>
          <a:xfrm>
            <a:off x="1052550" y="18380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</a:t>
            </a:r>
            <a:endParaRPr b="1"/>
          </a:p>
        </p:txBody>
      </p:sp>
      <p:pic>
        <p:nvPicPr>
          <p:cNvPr id="176" name="Google Shape;17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8349" y="798800"/>
            <a:ext cx="6627301" cy="4180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8C8C8C"/>
            </a:gs>
            <a:gs pos="100000">
              <a:srgbClr val="404040"/>
            </a:gs>
          </a:gsLst>
          <a:path path="circle">
            <a:fillToRect b="50%" l="50%" r="50%" t="50%"/>
          </a:path>
          <a:tileRect/>
        </a:gradFill>
      </p:bgPr>
    </p:bg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1"/>
          <p:cNvSpPr txBox="1"/>
          <p:nvPr>
            <p:ph type="title"/>
          </p:nvPr>
        </p:nvSpPr>
        <p:spPr>
          <a:xfrm>
            <a:off x="1052550" y="183800"/>
            <a:ext cx="7038900" cy="61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/>
              <a:t>Recorridos cognitivos</a:t>
            </a:r>
            <a:endParaRPr b="1"/>
          </a:p>
        </p:txBody>
      </p:sp>
      <p:pic>
        <p:nvPicPr>
          <p:cNvPr id="182" name="Google Shape;18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0025" y="798800"/>
            <a:ext cx="6403953" cy="4039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